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notesViewPr>
    <p:cSldViewPr>
      <p:cViewPr varScale="1">
        <p:scale>
          <a:sx n="41" d="100"/>
          <a:sy n="41" d="100"/>
        </p:scale>
        <p:origin x="-238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3 types of Sentences</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FA113C-1B8F-49B3-973D-272C9C9D10A1}" type="datetimeFigureOut">
              <a:rPr lang="en-US" smtClean="0"/>
              <a:t>9/28/2019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02A0B2-F76E-4D0B-9100-0C76E9930893}" type="slidenum">
              <a:rPr lang="en-US" smtClean="0"/>
              <a:t>‹#›</a:t>
            </a:fld>
            <a:endParaRPr lang="en-US"/>
          </a:p>
        </p:txBody>
      </p:sp>
    </p:spTree>
    <p:extLst>
      <p:ext uri="{BB962C8B-B14F-4D97-AF65-F5344CB8AC3E}">
        <p14:creationId xmlns:p14="http://schemas.microsoft.com/office/powerpoint/2010/main" val="23569713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FCFBDC-6700-4EE2-8018-5DEBB76F3183}"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E1094-9B7B-4BAB-A3C3-D5591E4450D9}" type="slidenum">
              <a:rPr lang="en-US" smtClean="0"/>
              <a:t>‹#›</a:t>
            </a:fld>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FCFBDC-6700-4EE2-8018-5DEBB76F3183}"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E1094-9B7B-4BAB-A3C3-D5591E4450D9}" type="slidenum">
              <a:rPr lang="en-US" smtClean="0"/>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FCFBDC-6700-4EE2-8018-5DEBB76F3183}"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E1094-9B7B-4BAB-A3C3-D5591E4450D9}" type="slidenum">
              <a:rPr lang="en-US" smtClean="0"/>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FCFBDC-6700-4EE2-8018-5DEBB76F3183}"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E1094-9B7B-4BAB-A3C3-D5591E4450D9}" type="slidenum">
              <a:rPr lang="en-US" smtClean="0"/>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EFCFBDC-6700-4EE2-8018-5DEBB76F3183}"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E1094-9B7B-4BAB-A3C3-D5591E4450D9}" type="slidenum">
              <a:rPr lang="en-US" smtClean="0"/>
              <a:t>‹#›</a:t>
            </a:fld>
            <a:endParaRPr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FCFBDC-6700-4EE2-8018-5DEBB76F3183}" type="datetimeFigureOut">
              <a:rPr lang="en-US" smtClean="0"/>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E1094-9B7B-4BAB-A3C3-D5591E4450D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EFCFBDC-6700-4EE2-8018-5DEBB76F3183}" type="datetimeFigureOut">
              <a:rPr lang="en-US" smtClean="0"/>
              <a:t>9/28/2019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FE1094-9B7B-4BAB-A3C3-D5591E4450D9}" type="slidenum">
              <a:rPr lang="en-US" smtClean="0"/>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FCFBDC-6700-4EE2-8018-5DEBB76F3183}" type="datetimeFigureOut">
              <a:rPr lang="en-US" smtClean="0"/>
              <a:t>9/28/2019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FE1094-9B7B-4BAB-A3C3-D5591E4450D9}" type="slidenum">
              <a:rPr lang="en-US" smtClean="0"/>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FCFBDC-6700-4EE2-8018-5DEBB76F3183}" type="datetimeFigureOut">
              <a:rPr lang="en-US" smtClean="0"/>
              <a:t>9/28/2019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FE1094-9B7B-4BAB-A3C3-D5591E4450D9}" type="slidenum">
              <a:rPr lang="en-US" smtClean="0"/>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EFCFBDC-6700-4EE2-8018-5DEBB76F3183}" type="datetimeFigureOut">
              <a:rPr lang="en-US" smtClean="0"/>
              <a:t>9/28/2019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BFE1094-9B7B-4BAB-A3C3-D5591E4450D9}" type="slidenum">
              <a:rPr lang="en-US" smtClean="0"/>
              <a:t>‹#›</a:t>
            </a:fld>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FCFBDC-6700-4EE2-8018-5DEBB76F3183}" type="datetimeFigureOut">
              <a:rPr lang="en-US" smtClean="0"/>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E1094-9B7B-4BAB-A3C3-D5591E4450D9}" type="slidenum">
              <a:rPr lang="en-US" smtClean="0"/>
              <a:t>‹#›</a:t>
            </a:fld>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EFCFBDC-6700-4EE2-8018-5DEBB76F3183}" type="datetimeFigureOut">
              <a:rPr lang="en-US" smtClean="0"/>
              <a:t>9/28/2019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BFE1094-9B7B-4BAB-A3C3-D5591E4450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tUMVStsshP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cRpPR57wdM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 Types of Sentences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4693788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685800" y="1066800"/>
            <a:ext cx="7520940" cy="3579849"/>
          </a:xfrm>
        </p:spPr>
        <p:txBody>
          <a:bodyPr>
            <a:normAutofit lnSpcReduction="10000"/>
          </a:bodyPr>
          <a:lstStyle/>
          <a:p>
            <a:endParaRPr lang="en-US" b="0" dirty="0"/>
          </a:p>
          <a:p>
            <a:r>
              <a:rPr lang="en-US" sz="2400" b="0" dirty="0" smtClean="0"/>
              <a:t>Opinionated </a:t>
            </a:r>
            <a:r>
              <a:rPr lang="en-US" sz="2400" b="0" dirty="0"/>
              <a:t>women are given disadvantages in societies </a:t>
            </a:r>
            <a:r>
              <a:rPr lang="en-US" sz="2400" dirty="0"/>
              <a:t>that </a:t>
            </a:r>
            <a:r>
              <a:rPr lang="en-US" sz="2400" b="0" dirty="0"/>
              <a:t>privilege male </a:t>
            </a:r>
            <a:r>
              <a:rPr lang="en-US" sz="2400" b="0" dirty="0" smtClean="0"/>
              <a:t> accomplishments</a:t>
            </a:r>
            <a:r>
              <a:rPr lang="en-US" sz="2400" b="0" dirty="0"/>
              <a:t>. </a:t>
            </a:r>
            <a:endParaRPr lang="en-US" sz="2400" b="0" dirty="0" smtClean="0"/>
          </a:p>
          <a:p>
            <a:r>
              <a:rPr lang="en-US" sz="2400" b="0" dirty="0"/>
              <a:t>The subject is “opinionated women” and the verb is “are given.” The first part of the sentence “opinionated women are given disadvantages in societies” is an independent clause that expresses a complete thought. The following “that privilege male accomplishments” is a relative clause that describes which types of societies. </a:t>
            </a:r>
          </a:p>
          <a:p>
            <a:endParaRPr lang="en-US" dirty="0"/>
          </a:p>
        </p:txBody>
      </p:sp>
    </p:spTree>
    <p:extLst>
      <p:ext uri="{BB962C8B-B14F-4D97-AF65-F5344CB8AC3E}">
        <p14:creationId xmlns:p14="http://schemas.microsoft.com/office/powerpoint/2010/main" val="34948755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endParaRPr lang="en-US" b="0" dirty="0"/>
          </a:p>
          <a:p>
            <a:r>
              <a:rPr lang="en-US" sz="3200" b="0" dirty="0"/>
              <a:t>The woman </a:t>
            </a:r>
            <a:r>
              <a:rPr lang="en-US" sz="3200" dirty="0">
                <a:solidFill>
                  <a:schemeClr val="accent3">
                    <a:lumMod val="20000"/>
                    <a:lumOff val="80000"/>
                  </a:schemeClr>
                </a:solidFill>
              </a:rPr>
              <a:t>who</a:t>
            </a:r>
            <a:r>
              <a:rPr lang="en-US" sz="3200" dirty="0"/>
              <a:t> </a:t>
            </a:r>
            <a:r>
              <a:rPr lang="en-US" sz="3200" b="0" dirty="0"/>
              <a:t>taught Art History 210 was fired for stealing school supplies</a:t>
            </a:r>
            <a:r>
              <a:rPr lang="en-US" b="0" dirty="0"/>
              <a:t>. </a:t>
            </a:r>
          </a:p>
          <a:p>
            <a:r>
              <a:rPr lang="en-US" sz="2800" b="0" dirty="0"/>
              <a:t>The dependent clause in this sentence is “who taught Art History 210” because if removed, the rest of the sentence would stand as an independent clause. “Who taught Art History 210” is an adjective clause that provides necessary details about the subject, woman. </a:t>
            </a:r>
            <a:endParaRPr lang="en-US" sz="2800" dirty="0"/>
          </a:p>
        </p:txBody>
      </p:sp>
    </p:spTree>
    <p:extLst>
      <p:ext uri="{BB962C8B-B14F-4D97-AF65-F5344CB8AC3E}">
        <p14:creationId xmlns:p14="http://schemas.microsoft.com/office/powerpoint/2010/main" val="1322767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hlinkClick r:id="rId2"/>
              </a:rPr>
              <a:t>simple, compound, complex sentence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3078976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990600"/>
            <a:ext cx="7010400" cy="923330"/>
          </a:xfrm>
          <a:prstGeom prst="rect">
            <a:avLst/>
          </a:prstGeom>
          <a:noFill/>
        </p:spPr>
        <p:txBody>
          <a:bodyPr wrap="square" rtlCol="0">
            <a:spAutoFit/>
          </a:bodyPr>
          <a:lstStyle/>
          <a:p>
            <a:r>
              <a:rPr lang="en-US" sz="5400" dirty="0" smtClean="0">
                <a:hlinkClick r:id="rId2"/>
              </a:rPr>
              <a:t>3 Kinds of Sentences</a:t>
            </a:r>
            <a:endParaRPr lang="en-US" sz="5400" dirty="0"/>
          </a:p>
        </p:txBody>
      </p:sp>
      <p:sp>
        <p:nvSpPr>
          <p:cNvPr id="3" name="TextBox 2"/>
          <p:cNvSpPr txBox="1"/>
          <p:nvPr/>
        </p:nvSpPr>
        <p:spPr>
          <a:xfrm>
            <a:off x="609600" y="2819400"/>
            <a:ext cx="7391400" cy="646331"/>
          </a:xfrm>
          <a:prstGeom prst="rect">
            <a:avLst/>
          </a:prstGeom>
          <a:noFill/>
        </p:spPr>
        <p:txBody>
          <a:bodyPr wrap="square" rtlCol="0">
            <a:spAutoFit/>
          </a:bodyPr>
          <a:lstStyle/>
          <a:p>
            <a:r>
              <a:rPr lang="en-US" sz="3600" dirty="0" smtClean="0"/>
              <a:t>simple, compound, </a:t>
            </a:r>
            <a:r>
              <a:rPr lang="en-US" sz="3600" dirty="0" smtClean="0"/>
              <a:t>complex</a:t>
            </a:r>
            <a:endParaRPr lang="en-US" sz="3600" dirty="0"/>
          </a:p>
        </p:txBody>
      </p:sp>
      <p:sp>
        <p:nvSpPr>
          <p:cNvPr id="4" name="TextBox 3"/>
          <p:cNvSpPr txBox="1"/>
          <p:nvPr/>
        </p:nvSpPr>
        <p:spPr>
          <a:xfrm>
            <a:off x="609600" y="4191000"/>
            <a:ext cx="7315200"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185654080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effectLst>
                  <a:outerShdw blurRad="38100" dist="38100" dir="2700000" algn="tl">
                    <a:srgbClr val="000000">
                      <a:alpha val="43137"/>
                    </a:srgbClr>
                  </a:outerShdw>
                </a:effectLst>
              </a:rPr>
              <a:t>Simple Sentences</a:t>
            </a:r>
          </a:p>
        </p:txBody>
      </p:sp>
      <p:sp>
        <p:nvSpPr>
          <p:cNvPr id="3" name="Content Placeholder 2"/>
          <p:cNvSpPr>
            <a:spLocks noGrp="1"/>
          </p:cNvSpPr>
          <p:nvPr>
            <p:ph idx="1"/>
          </p:nvPr>
        </p:nvSpPr>
        <p:spPr/>
        <p:txBody>
          <a:bodyPr>
            <a:normAutofit fontScale="92500" lnSpcReduction="10000"/>
          </a:bodyPr>
          <a:lstStyle/>
          <a:p>
            <a:r>
              <a:rPr lang="en-US" sz="2800" dirty="0"/>
              <a:t>It expresses a single complete thought that can stand on its own. </a:t>
            </a:r>
            <a:endParaRPr lang="en-US" sz="2800" dirty="0" smtClean="0"/>
          </a:p>
          <a:p>
            <a:r>
              <a:rPr lang="en-US" sz="2800" dirty="0" smtClean="0">
                <a:effectLst>
                  <a:outerShdw blurRad="38100" dist="38100" dir="2700000" algn="tl">
                    <a:srgbClr val="000000">
                      <a:alpha val="43137"/>
                    </a:srgbClr>
                  </a:outerShdw>
                </a:effectLst>
              </a:rPr>
              <a:t>A </a:t>
            </a:r>
            <a:r>
              <a:rPr lang="en-US" sz="2800" dirty="0">
                <a:effectLst>
                  <a:outerShdw blurRad="38100" dist="38100" dir="2700000" algn="tl">
                    <a:srgbClr val="000000">
                      <a:alpha val="43137"/>
                    </a:srgbClr>
                  </a:outerShdw>
                </a:effectLst>
              </a:rPr>
              <a:t>simple sentence contains a subject and a verb</a:t>
            </a:r>
            <a:r>
              <a:rPr lang="en-US" sz="2800" dirty="0" smtClean="0">
                <a:effectLst>
                  <a:outerShdw blurRad="38100" dist="38100" dir="2700000" algn="tl">
                    <a:srgbClr val="000000">
                      <a:alpha val="43137"/>
                    </a:srgbClr>
                  </a:outerShdw>
                </a:effectLst>
              </a:rPr>
              <a:t>.</a:t>
            </a:r>
          </a:p>
          <a:p>
            <a:r>
              <a:rPr lang="en-US" sz="3600" dirty="0" smtClean="0">
                <a:solidFill>
                  <a:schemeClr val="accent3">
                    <a:lumMod val="40000"/>
                    <a:lumOff val="60000"/>
                  </a:schemeClr>
                </a:solidFill>
                <a:effectLst>
                  <a:outerShdw blurRad="38100" dist="38100" dir="2700000" algn="tl">
                    <a:srgbClr val="000000">
                      <a:alpha val="43137"/>
                    </a:srgbClr>
                  </a:outerShdw>
                </a:effectLst>
              </a:rPr>
              <a:t>EXAMPLES</a:t>
            </a:r>
          </a:p>
          <a:p>
            <a:r>
              <a:rPr lang="en-US" sz="3600" dirty="0"/>
              <a:t>. </a:t>
            </a:r>
            <a:r>
              <a:rPr lang="en-US" sz="5600" dirty="0"/>
              <a:t>The baby cried for food</a:t>
            </a:r>
            <a:r>
              <a:rPr lang="en-US" sz="5600" dirty="0" smtClean="0"/>
              <a:t>.</a:t>
            </a:r>
          </a:p>
          <a:p>
            <a:pPr lvl="2"/>
            <a:r>
              <a:rPr lang="en-US" sz="3600" dirty="0" smtClean="0">
                <a:solidFill>
                  <a:schemeClr val="accent2">
                    <a:lumMod val="20000"/>
                    <a:lumOff val="80000"/>
                  </a:schemeClr>
                </a:solidFill>
                <a:effectLst>
                  <a:outerShdw blurRad="38100" dist="38100" dir="2700000" algn="tl">
                    <a:srgbClr val="000000">
                      <a:alpha val="43137"/>
                    </a:srgbClr>
                  </a:outerShdw>
                </a:effectLst>
              </a:rPr>
              <a:t>There </a:t>
            </a:r>
            <a:r>
              <a:rPr lang="en-US" sz="3600" dirty="0">
                <a:solidFill>
                  <a:schemeClr val="accent2">
                    <a:lumMod val="20000"/>
                    <a:lumOff val="80000"/>
                  </a:schemeClr>
                </a:solidFill>
                <a:effectLst>
                  <a:outerShdw blurRad="38100" dist="38100" dir="2700000" algn="tl">
                    <a:srgbClr val="000000">
                      <a:alpha val="43137"/>
                    </a:srgbClr>
                  </a:outerShdw>
                </a:effectLst>
              </a:rPr>
              <a:t>is a subject and a verb that expresses a complete thought. </a:t>
            </a:r>
            <a:endParaRPr lang="en-US" sz="3600" dirty="0" smtClean="0">
              <a:solidFill>
                <a:schemeClr val="accent2">
                  <a:lumMod val="20000"/>
                  <a:lumOff val="80000"/>
                </a:schemeClr>
              </a:solidFill>
              <a:effectLst>
                <a:outerShdw blurRad="38100" dist="38100" dir="2700000" algn="tl">
                  <a:srgbClr val="000000">
                    <a:alpha val="43137"/>
                  </a:srgbClr>
                </a:outerShdw>
              </a:effectLst>
            </a:endParaRPr>
          </a:p>
          <a:p>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867648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57200"/>
            <a:ext cx="7520940" cy="457200"/>
          </a:xfrm>
        </p:spPr>
        <p:txBody>
          <a:bodyPr/>
          <a:lstStyle/>
          <a:p>
            <a:r>
              <a:rPr lang="en-US" dirty="0" smtClean="0">
                <a:effectLst>
                  <a:outerShdw blurRad="38100" dist="38100" dir="2700000" algn="tl">
                    <a:srgbClr val="000000">
                      <a:alpha val="43137"/>
                    </a:srgbClr>
                  </a:outerShdw>
                </a:effectLst>
              </a:rPr>
              <a:t>Simple Sentences</a:t>
            </a:r>
            <a:r>
              <a:rPr lang="en-US" dirty="0" smtClean="0">
                <a:solidFill>
                  <a:schemeClr val="accent3">
                    <a:lumMod val="40000"/>
                    <a:lumOff val="60000"/>
                  </a:schemeClr>
                </a:solidFill>
                <a:effectLst>
                  <a:outerShdw blurRad="38100" dist="38100" dir="2700000" algn="tl">
                    <a:srgbClr val="000000">
                      <a:alpha val="43137"/>
                    </a:srgbClr>
                  </a:outerShdw>
                </a:effectLst>
              </a:rPr>
              <a:t/>
            </a:r>
            <a:br>
              <a:rPr lang="en-US" dirty="0" smtClean="0">
                <a:solidFill>
                  <a:schemeClr val="accent3">
                    <a:lumMod val="40000"/>
                    <a:lumOff val="60000"/>
                  </a:schemeClr>
                </a:solidFill>
                <a:effectLst>
                  <a:outerShdw blurRad="38100" dist="38100" dir="2700000" algn="tl">
                    <a:srgbClr val="000000">
                      <a:alpha val="43137"/>
                    </a:srgbClr>
                  </a:outerShdw>
                </a:effectLst>
              </a:rPr>
            </a:br>
            <a:r>
              <a:rPr lang="en-US" dirty="0" smtClean="0">
                <a:solidFill>
                  <a:schemeClr val="accent3">
                    <a:lumMod val="40000"/>
                    <a:lumOff val="60000"/>
                  </a:schemeClr>
                </a:solidFill>
                <a:effectLst>
                  <a:outerShdw blurRad="38100" dist="38100" dir="2700000" algn="tl">
                    <a:srgbClr val="000000">
                      <a:alpha val="43137"/>
                    </a:srgbClr>
                  </a:outerShdw>
                </a:effectLst>
              </a:rPr>
              <a:t>EXAMPLES</a:t>
            </a:r>
            <a:r>
              <a:rPr lang="en-US" dirty="0">
                <a:solidFill>
                  <a:schemeClr val="accent3">
                    <a:lumMod val="40000"/>
                    <a:lumOff val="60000"/>
                  </a:schemeClr>
                </a:solidFill>
                <a:effectLst>
                  <a:outerShdw blurRad="38100" dist="38100" dir="2700000" algn="tl">
                    <a:srgbClr val="000000">
                      <a:alpha val="43137"/>
                    </a:srgbClr>
                  </a:outerShdw>
                </a:effectLst>
              </a:rPr>
              <a:t/>
            </a:r>
            <a:br>
              <a:rPr lang="en-US" dirty="0">
                <a:solidFill>
                  <a:schemeClr val="accent3">
                    <a:lumMod val="40000"/>
                    <a:lumOff val="60000"/>
                  </a:schemeClr>
                </a:solidFill>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p:txBody>
          <a:bodyPr>
            <a:normAutofit fontScale="92500" lnSpcReduction="20000"/>
          </a:bodyPr>
          <a:lstStyle/>
          <a:p>
            <a:r>
              <a:rPr lang="en-US" sz="3600" dirty="0"/>
              <a:t>Professor Maple’s intelligent students completed and turned in their homework. </a:t>
            </a:r>
          </a:p>
          <a:p>
            <a:pPr lvl="1"/>
            <a:r>
              <a:rPr lang="en-US" sz="3000" dirty="0">
                <a:solidFill>
                  <a:schemeClr val="accent2">
                    <a:lumMod val="20000"/>
                    <a:lumOff val="80000"/>
                  </a:schemeClr>
                </a:solidFill>
                <a:effectLst>
                  <a:outerShdw blurRad="38100" dist="38100" dir="2700000" algn="tl">
                    <a:srgbClr val="000000">
                      <a:alpha val="43137"/>
                    </a:srgbClr>
                  </a:outerShdw>
                </a:effectLst>
              </a:rPr>
              <a:t>A simple sentence does not necessarily have to be short. It can have adjectives. In this case, there are two verbs “completed” and “turned in.” However, the sentence expresses one complete thought and therefore is a simple sentence. </a:t>
            </a:r>
            <a:endParaRPr lang="en-US" dirty="0">
              <a:solidFill>
                <a:schemeClr val="accent2">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58909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57200"/>
            <a:ext cx="7520940" cy="457200"/>
          </a:xfrm>
        </p:spPr>
        <p:txBody>
          <a:bodyPr/>
          <a:lstStyle/>
          <a:p>
            <a:r>
              <a:rPr lang="en-US" dirty="0" smtClean="0">
                <a:effectLst>
                  <a:outerShdw blurRad="38100" dist="38100" dir="2700000" algn="tl">
                    <a:srgbClr val="000000">
                      <a:alpha val="43137"/>
                    </a:srgbClr>
                  </a:outerShdw>
                </a:effectLst>
              </a:rPr>
              <a:t>Simple Sentences</a:t>
            </a:r>
            <a:r>
              <a:rPr lang="en-US" dirty="0" smtClean="0">
                <a:solidFill>
                  <a:schemeClr val="accent3">
                    <a:lumMod val="40000"/>
                    <a:lumOff val="60000"/>
                  </a:schemeClr>
                </a:solidFill>
                <a:effectLst>
                  <a:outerShdw blurRad="38100" dist="38100" dir="2700000" algn="tl">
                    <a:srgbClr val="000000">
                      <a:alpha val="43137"/>
                    </a:srgbClr>
                  </a:outerShdw>
                </a:effectLst>
              </a:rPr>
              <a:t/>
            </a:r>
            <a:br>
              <a:rPr lang="en-US" dirty="0" smtClean="0">
                <a:solidFill>
                  <a:schemeClr val="accent3">
                    <a:lumMod val="40000"/>
                    <a:lumOff val="60000"/>
                  </a:schemeClr>
                </a:solidFill>
                <a:effectLst>
                  <a:outerShdw blurRad="38100" dist="38100" dir="2700000" algn="tl">
                    <a:srgbClr val="000000">
                      <a:alpha val="43137"/>
                    </a:srgbClr>
                  </a:outerShdw>
                </a:effectLst>
              </a:rPr>
            </a:br>
            <a:r>
              <a:rPr lang="en-US" dirty="0" smtClean="0">
                <a:solidFill>
                  <a:schemeClr val="accent3">
                    <a:lumMod val="40000"/>
                    <a:lumOff val="60000"/>
                  </a:schemeClr>
                </a:solidFill>
                <a:effectLst>
                  <a:outerShdw blurRad="38100" dist="38100" dir="2700000" algn="tl">
                    <a:srgbClr val="000000">
                      <a:alpha val="43137"/>
                    </a:srgbClr>
                  </a:outerShdw>
                </a:effectLst>
              </a:rPr>
              <a:t>EXAMPLES</a:t>
            </a:r>
            <a:r>
              <a:rPr lang="en-US" dirty="0">
                <a:solidFill>
                  <a:schemeClr val="accent3">
                    <a:lumMod val="40000"/>
                    <a:lumOff val="60000"/>
                  </a:schemeClr>
                </a:solidFill>
                <a:effectLst>
                  <a:outerShdw blurRad="38100" dist="38100" dir="2700000" algn="tl">
                    <a:srgbClr val="000000">
                      <a:alpha val="43137"/>
                    </a:srgbClr>
                  </a:outerShdw>
                </a:effectLst>
              </a:rPr>
              <a:t/>
            </a:r>
            <a:br>
              <a:rPr lang="en-US" dirty="0">
                <a:solidFill>
                  <a:schemeClr val="accent3">
                    <a:lumMod val="40000"/>
                    <a:lumOff val="60000"/>
                  </a:schemeClr>
                </a:solidFill>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p:txBody>
          <a:bodyPr>
            <a:normAutofit lnSpcReduction="10000"/>
          </a:bodyPr>
          <a:lstStyle/>
          <a:p>
            <a:r>
              <a:rPr lang="en-US" sz="3600" dirty="0"/>
              <a:t>Megan and Ron ate too much and felt sick. </a:t>
            </a:r>
            <a:endParaRPr lang="en-US" sz="3600" dirty="0" smtClean="0"/>
          </a:p>
          <a:p>
            <a:pPr lvl="1"/>
            <a:r>
              <a:rPr lang="en-US" sz="3500" dirty="0" smtClean="0">
                <a:solidFill>
                  <a:schemeClr val="accent2">
                    <a:lumMod val="20000"/>
                    <a:lumOff val="80000"/>
                  </a:schemeClr>
                </a:solidFill>
                <a:effectLst>
                  <a:outerShdw blurRad="38100" dist="38100" dir="2700000" algn="tl">
                    <a:srgbClr val="000000">
                      <a:alpha val="43137"/>
                    </a:srgbClr>
                  </a:outerShdw>
                </a:effectLst>
              </a:rPr>
              <a:t>Although </a:t>
            </a:r>
            <a:r>
              <a:rPr lang="en-US" sz="3500" dirty="0">
                <a:solidFill>
                  <a:schemeClr val="accent2">
                    <a:lumMod val="20000"/>
                    <a:lumOff val="80000"/>
                  </a:schemeClr>
                </a:solidFill>
                <a:effectLst>
                  <a:outerShdw blurRad="38100" dist="38100" dir="2700000" algn="tl">
                    <a:srgbClr val="000000">
                      <a:alpha val="43137"/>
                    </a:srgbClr>
                  </a:outerShdw>
                </a:effectLst>
              </a:rPr>
              <a:t>there are two subjects and two verbs, it is still a simple sentence because both verbs share the same subjects and express one complete thought. </a:t>
            </a:r>
            <a:endParaRPr lang="en-US" sz="1700" dirty="0">
              <a:solidFill>
                <a:schemeClr val="accent2">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841166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t>
            </a:r>
            <a:r>
              <a:rPr lang="en-US" sz="5400" b="1" dirty="0">
                <a:effectLst>
                  <a:outerShdw blurRad="38100" dist="38100" dir="2700000" algn="tl">
                    <a:srgbClr val="000000">
                      <a:alpha val="43137"/>
                    </a:srgbClr>
                  </a:outerShdw>
                </a:effectLst>
              </a:rPr>
              <a:t>Compound Sentences </a:t>
            </a:r>
            <a:endParaRPr lang="en-US" sz="5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22960" y="1100628"/>
            <a:ext cx="7520940" cy="4919172"/>
          </a:xfrm>
        </p:spPr>
        <p:txBody>
          <a:bodyPr>
            <a:normAutofit/>
          </a:bodyPr>
          <a:lstStyle/>
          <a:p>
            <a:endParaRPr lang="en-US" b="0" dirty="0"/>
          </a:p>
          <a:p>
            <a:r>
              <a:rPr lang="en-US" sz="3000" b="0" dirty="0">
                <a:effectLst>
                  <a:outerShdw blurRad="38100" dist="38100" dir="2700000" algn="tl">
                    <a:srgbClr val="000000">
                      <a:alpha val="43137"/>
                    </a:srgbClr>
                  </a:outerShdw>
                </a:effectLst>
              </a:rPr>
              <a:t> </a:t>
            </a:r>
            <a:r>
              <a:rPr lang="en-US" sz="2400" b="0" dirty="0" smtClean="0">
                <a:effectLst>
                  <a:outerShdw blurRad="38100" dist="38100" dir="2700000" algn="tl">
                    <a:srgbClr val="000000">
                      <a:alpha val="43137"/>
                    </a:srgbClr>
                  </a:outerShdw>
                </a:effectLst>
              </a:rPr>
              <a:t>A </a:t>
            </a:r>
            <a:r>
              <a:rPr lang="en-US" sz="2400" b="0" dirty="0">
                <a:effectLst>
                  <a:outerShdw blurRad="38100" dist="38100" dir="2700000" algn="tl">
                    <a:srgbClr val="000000">
                      <a:alpha val="43137"/>
                    </a:srgbClr>
                  </a:outerShdw>
                </a:effectLst>
              </a:rPr>
              <a:t>compound sentence has two independent clauses. An independent clause is a part of a sentence that can stand alone because it contains a subject and a verb and expresses a complete thought. </a:t>
            </a:r>
            <a:endParaRPr lang="en-US" sz="2400" b="0" dirty="0" smtClean="0">
              <a:effectLst>
                <a:outerShdw blurRad="38100" dist="38100" dir="2700000" algn="tl">
                  <a:srgbClr val="000000">
                    <a:alpha val="43137"/>
                  </a:srgbClr>
                </a:outerShdw>
              </a:effectLst>
            </a:endParaRPr>
          </a:p>
          <a:p>
            <a:endParaRPr lang="en-US" sz="1400" b="0" dirty="0"/>
          </a:p>
          <a:p>
            <a:r>
              <a:rPr lang="en-US" sz="1400" b="0" dirty="0"/>
              <a:t> </a:t>
            </a:r>
            <a:r>
              <a:rPr lang="en-US" sz="2400" b="0" dirty="0" smtClean="0">
                <a:effectLst>
                  <a:outerShdw blurRad="38100" dist="38100" dir="2700000" algn="tl">
                    <a:srgbClr val="000000">
                      <a:alpha val="43137"/>
                    </a:srgbClr>
                  </a:outerShdw>
                </a:effectLst>
              </a:rPr>
              <a:t>Basically</a:t>
            </a:r>
            <a:r>
              <a:rPr lang="en-US" sz="2400" b="0" dirty="0">
                <a:effectLst>
                  <a:outerShdw blurRad="38100" dist="38100" dir="2700000" algn="tl">
                    <a:srgbClr val="000000">
                      <a:alpha val="43137"/>
                    </a:srgbClr>
                  </a:outerShdw>
                </a:effectLst>
              </a:rPr>
              <a:t>, a compound contains two simple sentences. </a:t>
            </a:r>
            <a:endParaRPr lang="en-US" sz="2400" b="0" dirty="0" smtClean="0">
              <a:effectLst>
                <a:outerShdw blurRad="38100" dist="38100" dir="2700000" algn="tl">
                  <a:srgbClr val="000000">
                    <a:alpha val="43137"/>
                  </a:srgbClr>
                </a:outerShdw>
              </a:effectLst>
            </a:endParaRPr>
          </a:p>
          <a:p>
            <a:endParaRPr lang="en-US" sz="2000" b="0" dirty="0"/>
          </a:p>
          <a:p>
            <a:r>
              <a:rPr lang="en-US" sz="2400" b="0" dirty="0" smtClean="0"/>
              <a:t>These </a:t>
            </a:r>
            <a:r>
              <a:rPr lang="en-US" sz="2400" b="0" dirty="0"/>
              <a:t>independent clauses are joined by a conjunction </a:t>
            </a:r>
            <a:r>
              <a:rPr lang="en-US" sz="2400" b="0" dirty="0" smtClean="0"/>
              <a:t>(and</a:t>
            </a:r>
            <a:r>
              <a:rPr lang="en-US" sz="2400" b="0" dirty="0"/>
              <a:t>, </a:t>
            </a:r>
            <a:r>
              <a:rPr lang="en-US" sz="2400" b="0" dirty="0" smtClean="0"/>
              <a:t>but</a:t>
            </a:r>
            <a:r>
              <a:rPr lang="en-US" sz="2400" b="0" dirty="0"/>
              <a:t>, </a:t>
            </a:r>
            <a:r>
              <a:rPr lang="en-US" sz="2400" b="0" dirty="0" smtClean="0"/>
              <a:t>or). </a:t>
            </a:r>
            <a:endParaRPr lang="en-US" sz="2400" b="0" dirty="0"/>
          </a:p>
          <a:p>
            <a:endParaRPr lang="en-US" sz="2800" b="0" dirty="0">
              <a:effectLst>
                <a:outerShdw blurRad="38100" dist="38100" dir="2700000" algn="tl">
                  <a:srgbClr val="000000">
                    <a:alpha val="43137"/>
                  </a:srgbClr>
                </a:outerShdw>
              </a:effectLst>
            </a:endParaRPr>
          </a:p>
          <a:p>
            <a:endParaRPr lang="en-US" b="0"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27266121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effectLst>
                  <a:outerShdw blurRad="38100" dist="38100" dir="2700000" algn="tl">
                    <a:srgbClr val="000000">
                      <a:alpha val="43137"/>
                    </a:srgbClr>
                  </a:outerShdw>
                </a:effectLst>
              </a:rPr>
              <a:t>Compound </a:t>
            </a:r>
            <a:r>
              <a:rPr lang="en-US" sz="4800" b="1" dirty="0" smtClean="0">
                <a:effectLst>
                  <a:outerShdw blurRad="38100" dist="38100" dir="2700000" algn="tl">
                    <a:srgbClr val="000000">
                      <a:alpha val="43137"/>
                    </a:srgbClr>
                  </a:outerShdw>
                </a:effectLst>
              </a:rPr>
              <a:t>Sentences</a:t>
            </a:r>
            <a:br>
              <a:rPr lang="en-US" sz="4800" b="1" dirty="0" smtClean="0">
                <a:effectLst>
                  <a:outerShdw blurRad="38100" dist="38100" dir="2700000" algn="tl">
                    <a:srgbClr val="000000">
                      <a:alpha val="43137"/>
                    </a:srgbClr>
                  </a:outerShdw>
                </a:effectLst>
              </a:rPr>
            </a:br>
            <a:r>
              <a:rPr lang="en-US" sz="4800" dirty="0">
                <a:solidFill>
                  <a:schemeClr val="accent3">
                    <a:lumMod val="40000"/>
                    <a:lumOff val="60000"/>
                  </a:schemeClr>
                </a:solidFill>
                <a:effectLst>
                  <a:outerShdw blurRad="38100" dist="38100" dir="2700000" algn="tl">
                    <a:srgbClr val="000000">
                      <a:alpha val="43137"/>
                    </a:srgbClr>
                  </a:outerShdw>
                </a:effectLst>
              </a:rPr>
              <a:t>EXAMPLES</a:t>
            </a:r>
            <a:endParaRPr lang="en-US" sz="4800" dirty="0"/>
          </a:p>
        </p:txBody>
      </p:sp>
      <p:sp>
        <p:nvSpPr>
          <p:cNvPr id="3" name="Content Placeholder 2"/>
          <p:cNvSpPr>
            <a:spLocks noGrp="1"/>
          </p:cNvSpPr>
          <p:nvPr>
            <p:ph idx="1"/>
          </p:nvPr>
        </p:nvSpPr>
        <p:spPr/>
        <p:txBody>
          <a:bodyPr/>
          <a:lstStyle/>
          <a:p>
            <a:endParaRPr lang="en-US" b="0" dirty="0"/>
          </a:p>
          <a:p>
            <a:r>
              <a:rPr lang="en-US" b="0" dirty="0"/>
              <a:t> </a:t>
            </a:r>
          </a:p>
          <a:p>
            <a:r>
              <a:rPr lang="en-US" sz="2800" b="0" dirty="0">
                <a:effectLst>
                  <a:outerShdw blurRad="38100" dist="38100" dir="2700000" algn="tl">
                    <a:srgbClr val="000000">
                      <a:alpha val="43137"/>
                    </a:srgbClr>
                  </a:outerShdw>
                </a:effectLst>
              </a:rPr>
              <a:t>They spoke to him in Spanish, </a:t>
            </a:r>
            <a:r>
              <a:rPr lang="en-US" sz="2800" dirty="0">
                <a:solidFill>
                  <a:schemeClr val="accent3">
                    <a:lumMod val="20000"/>
                    <a:lumOff val="80000"/>
                  </a:schemeClr>
                </a:solidFill>
                <a:effectLst>
                  <a:outerShdw blurRad="38100" dist="38100" dir="2700000" algn="tl">
                    <a:srgbClr val="000000">
                      <a:alpha val="43137"/>
                    </a:srgbClr>
                  </a:outerShdw>
                </a:effectLst>
              </a:rPr>
              <a:t>but</a:t>
            </a:r>
            <a:r>
              <a:rPr lang="en-US" sz="2800" dirty="0">
                <a:effectLst>
                  <a:outerShdw blurRad="38100" dist="38100" dir="2700000" algn="tl">
                    <a:srgbClr val="000000">
                      <a:alpha val="43137"/>
                    </a:srgbClr>
                  </a:outerShdw>
                </a:effectLst>
              </a:rPr>
              <a:t> </a:t>
            </a:r>
            <a:r>
              <a:rPr lang="en-US" sz="2800" b="0" dirty="0">
                <a:effectLst>
                  <a:outerShdw blurRad="38100" dist="38100" dir="2700000" algn="tl">
                    <a:srgbClr val="000000">
                      <a:alpha val="43137"/>
                    </a:srgbClr>
                  </a:outerShdw>
                </a:effectLst>
              </a:rPr>
              <a:t>he responded in English. </a:t>
            </a:r>
          </a:p>
          <a:p>
            <a:pPr lvl="2"/>
            <a:r>
              <a:rPr lang="en-US" sz="2800" b="0" dirty="0" smtClean="0">
                <a:solidFill>
                  <a:schemeClr val="accent2">
                    <a:lumMod val="20000"/>
                    <a:lumOff val="80000"/>
                  </a:schemeClr>
                </a:solidFill>
                <a:effectLst>
                  <a:outerShdw blurRad="38100" dist="38100" dir="2700000" algn="tl">
                    <a:srgbClr val="000000">
                      <a:alpha val="43137"/>
                    </a:srgbClr>
                  </a:outerShdw>
                </a:effectLst>
              </a:rPr>
              <a:t>This </a:t>
            </a:r>
            <a:r>
              <a:rPr lang="en-US" sz="2800" b="0" dirty="0">
                <a:solidFill>
                  <a:schemeClr val="accent2">
                    <a:lumMod val="20000"/>
                    <a:lumOff val="80000"/>
                  </a:schemeClr>
                </a:solidFill>
                <a:effectLst>
                  <a:outerShdw blurRad="38100" dist="38100" dir="2700000" algn="tl">
                    <a:srgbClr val="000000">
                      <a:alpha val="43137"/>
                    </a:srgbClr>
                  </a:outerShdw>
                </a:effectLst>
              </a:rPr>
              <a:t>is </a:t>
            </a:r>
            <a:r>
              <a:rPr lang="en-US" sz="2800" b="0" dirty="0" smtClean="0">
                <a:solidFill>
                  <a:schemeClr val="accent2">
                    <a:lumMod val="20000"/>
                    <a:lumOff val="80000"/>
                  </a:schemeClr>
                </a:solidFill>
                <a:effectLst>
                  <a:outerShdw blurRad="38100" dist="38100" dir="2700000" algn="tl">
                    <a:srgbClr val="000000">
                      <a:alpha val="43137"/>
                    </a:srgbClr>
                  </a:outerShdw>
                </a:effectLst>
              </a:rPr>
              <a:t>a </a:t>
            </a:r>
            <a:r>
              <a:rPr lang="en-US" sz="2800" b="0" dirty="0">
                <a:solidFill>
                  <a:schemeClr val="accent2">
                    <a:lumMod val="20000"/>
                    <a:lumOff val="80000"/>
                  </a:schemeClr>
                </a:solidFill>
                <a:effectLst>
                  <a:outerShdw blurRad="38100" dist="38100" dir="2700000" algn="tl">
                    <a:srgbClr val="000000">
                      <a:alpha val="43137"/>
                    </a:srgbClr>
                  </a:outerShdw>
                </a:effectLst>
              </a:rPr>
              <a:t>compound sentence that uses a conjunction to separate two individual clauses.</a:t>
            </a:r>
            <a:endParaRPr lang="en-US" sz="2800" dirty="0">
              <a:solidFill>
                <a:schemeClr val="accent2">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0729160"/>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Sentences</a:t>
            </a:r>
            <a:endParaRPr lang="en-US" dirty="0"/>
          </a:p>
        </p:txBody>
      </p:sp>
      <p:sp>
        <p:nvSpPr>
          <p:cNvPr id="3" name="Content Placeholder 2"/>
          <p:cNvSpPr>
            <a:spLocks noGrp="1"/>
          </p:cNvSpPr>
          <p:nvPr>
            <p:ph idx="1"/>
          </p:nvPr>
        </p:nvSpPr>
        <p:spPr/>
        <p:txBody>
          <a:bodyPr>
            <a:normAutofit fontScale="70000" lnSpcReduction="20000"/>
          </a:bodyPr>
          <a:lstStyle/>
          <a:p>
            <a:endParaRPr lang="en-US" b="0" dirty="0"/>
          </a:p>
          <a:p>
            <a:r>
              <a:rPr lang="en-US" b="0" dirty="0"/>
              <a:t> </a:t>
            </a:r>
            <a:r>
              <a:rPr lang="en-US" sz="3300" b="0" dirty="0" smtClean="0">
                <a:effectLst>
                  <a:outerShdw blurRad="38100" dist="38100" dir="2700000" algn="tl">
                    <a:srgbClr val="000000">
                      <a:alpha val="43137"/>
                    </a:srgbClr>
                  </a:outerShdw>
                </a:effectLst>
              </a:rPr>
              <a:t>A </a:t>
            </a:r>
            <a:r>
              <a:rPr lang="en-US" sz="3300" b="0" dirty="0">
                <a:effectLst>
                  <a:outerShdw blurRad="38100" dist="38100" dir="2700000" algn="tl">
                    <a:srgbClr val="000000">
                      <a:alpha val="43137"/>
                    </a:srgbClr>
                  </a:outerShdw>
                </a:effectLst>
              </a:rPr>
              <a:t>complex sentence is an independent clause joined by one or more dependent clauses. A dependent clause either lacks a subject or a verb or has both a subject and a verb that does not express a complete thought</a:t>
            </a:r>
            <a:r>
              <a:rPr lang="en-US" sz="3300" b="0" dirty="0" smtClean="0">
                <a:effectLst>
                  <a:outerShdw blurRad="38100" dist="38100" dir="2700000" algn="tl">
                    <a:srgbClr val="000000">
                      <a:alpha val="43137"/>
                    </a:srgbClr>
                  </a:outerShdw>
                </a:effectLst>
              </a:rPr>
              <a:t>.</a:t>
            </a:r>
          </a:p>
          <a:p>
            <a:r>
              <a:rPr lang="en-US" sz="2400" b="0" dirty="0" smtClean="0">
                <a:effectLst>
                  <a:outerShdw blurRad="38100" dist="38100" dir="2700000" algn="tl">
                    <a:srgbClr val="000000">
                      <a:alpha val="43137"/>
                    </a:srgbClr>
                  </a:outerShdw>
                </a:effectLst>
              </a:rPr>
              <a:t> </a:t>
            </a:r>
            <a:r>
              <a:rPr lang="en-US" sz="3000" b="0" dirty="0" smtClean="0"/>
              <a:t>A </a:t>
            </a:r>
            <a:r>
              <a:rPr lang="en-US" sz="3000" b="0" dirty="0"/>
              <a:t>complex sentence always has a subordinator (as, because, since, after, although, when) or relative pronouns (who, that, which). </a:t>
            </a:r>
          </a:p>
          <a:p>
            <a:endParaRPr lang="en-US" sz="3000" b="0" dirty="0">
              <a:effectLst>
                <a:outerShdw blurRad="38100" dist="38100" dir="2700000" algn="tl">
                  <a:srgbClr val="000000">
                    <a:alpha val="43137"/>
                  </a:srgbClr>
                </a:outerShdw>
              </a:effectLst>
            </a:endParaRPr>
          </a:p>
          <a:p>
            <a:endParaRPr lang="en-US" b="0" dirty="0"/>
          </a:p>
          <a:p>
            <a:r>
              <a:rPr lang="en-US" b="0" dirty="0"/>
              <a:t> </a:t>
            </a:r>
            <a:endParaRPr lang="en-US" dirty="0"/>
          </a:p>
        </p:txBody>
      </p:sp>
    </p:spTree>
    <p:extLst>
      <p:ext uri="{BB962C8B-B14F-4D97-AF65-F5344CB8AC3E}">
        <p14:creationId xmlns:p14="http://schemas.microsoft.com/office/powerpoint/2010/main" val="11789795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t>
            </a:r>
            <a:r>
              <a:rPr lang="en-US" b="1" dirty="0"/>
              <a:t>Examples: </a:t>
            </a:r>
            <a:endParaRPr lang="en-US" dirty="0"/>
          </a:p>
        </p:txBody>
      </p:sp>
      <p:sp>
        <p:nvSpPr>
          <p:cNvPr id="3" name="Content Placeholder 2"/>
          <p:cNvSpPr>
            <a:spLocks noGrp="1"/>
          </p:cNvSpPr>
          <p:nvPr>
            <p:ph idx="1"/>
          </p:nvPr>
        </p:nvSpPr>
        <p:spPr>
          <a:xfrm>
            <a:off x="822960" y="1100628"/>
            <a:ext cx="7520940" cy="3852372"/>
          </a:xfrm>
        </p:spPr>
        <p:txBody>
          <a:bodyPr>
            <a:normAutofit fontScale="85000" lnSpcReduction="20000"/>
          </a:bodyPr>
          <a:lstStyle/>
          <a:p>
            <a:endParaRPr lang="en-US" b="0" dirty="0"/>
          </a:p>
          <a:p>
            <a:r>
              <a:rPr lang="en-US" sz="3200" b="0" dirty="0">
                <a:solidFill>
                  <a:schemeClr val="accent2">
                    <a:lumMod val="20000"/>
                    <a:lumOff val="80000"/>
                  </a:schemeClr>
                </a:solidFill>
              </a:rPr>
              <a:t> </a:t>
            </a:r>
            <a:r>
              <a:rPr lang="en-US" sz="3200" dirty="0" smtClean="0">
                <a:solidFill>
                  <a:schemeClr val="accent2">
                    <a:lumMod val="20000"/>
                    <a:lumOff val="80000"/>
                  </a:schemeClr>
                </a:solidFill>
              </a:rPr>
              <a:t>After </a:t>
            </a:r>
            <a:r>
              <a:rPr lang="en-US" sz="3200" b="0" dirty="0"/>
              <a:t>eating lunch at The Cheesecake Factory, Tim went to the gym to exercise</a:t>
            </a:r>
            <a:r>
              <a:rPr lang="en-US" sz="3200" b="0" dirty="0" smtClean="0"/>
              <a:t>.</a:t>
            </a:r>
          </a:p>
          <a:p>
            <a:r>
              <a:rPr lang="en-US" sz="3200" b="0" dirty="0" smtClean="0"/>
              <a:t> </a:t>
            </a:r>
            <a:endParaRPr lang="en-US" sz="3200" b="0" dirty="0"/>
          </a:p>
          <a:p>
            <a:r>
              <a:rPr lang="en-US" sz="3200" b="0" dirty="0"/>
              <a:t> The independent clause is ‘Tim went to the gym to exercise.” The subordinating clause before it is dependent on the main, independent clause. If one were to say “after eating lunch at The Cheesecake Factory,” it would be an incomplete thought. </a:t>
            </a:r>
          </a:p>
          <a:p>
            <a:endParaRPr lang="en-US" dirty="0"/>
          </a:p>
        </p:txBody>
      </p:sp>
    </p:spTree>
    <p:extLst>
      <p:ext uri="{BB962C8B-B14F-4D97-AF65-F5344CB8AC3E}">
        <p14:creationId xmlns:p14="http://schemas.microsoft.com/office/powerpoint/2010/main" val="15471312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188</TotalTime>
  <Words>537</Words>
  <Application>Microsoft Office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3 Types of Sentences</vt:lpstr>
      <vt:lpstr>PowerPoint Presentation</vt:lpstr>
      <vt:lpstr>Simple Sentences</vt:lpstr>
      <vt:lpstr>Simple Sentences EXAMPLES </vt:lpstr>
      <vt:lpstr>Simple Sentences EXAMPLES </vt:lpstr>
      <vt:lpstr>  Compound Sentences </vt:lpstr>
      <vt:lpstr>Compound Sentences EXAMPLES</vt:lpstr>
      <vt:lpstr>Complex Sentences</vt:lpstr>
      <vt:lpstr>  Examples: </vt:lpstr>
      <vt:lpstr>Examples</vt:lpstr>
      <vt:lpstr>PowerPoint Presentation</vt:lpstr>
      <vt:lpstr>simple, compound, complex sentence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Types of Sentences</dc:title>
  <dc:creator>Brigitta Post</dc:creator>
  <cp:lastModifiedBy>Brigitta Post</cp:lastModifiedBy>
  <cp:revision>12</cp:revision>
  <dcterms:created xsi:type="dcterms:W3CDTF">2018-10-21T02:49:39Z</dcterms:created>
  <dcterms:modified xsi:type="dcterms:W3CDTF">2019-09-28T17:58:49Z</dcterms:modified>
</cp:coreProperties>
</file>